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476" r:id="rId2"/>
    <p:sldId id="701" r:id="rId3"/>
    <p:sldId id="704" r:id="rId4"/>
    <p:sldId id="705" r:id="rId5"/>
    <p:sldId id="706" r:id="rId6"/>
    <p:sldId id="707" r:id="rId7"/>
    <p:sldId id="709" r:id="rId8"/>
    <p:sldId id="708" r:id="rId9"/>
    <p:sldId id="702" r:id="rId10"/>
    <p:sldId id="703" r:id="rId11"/>
    <p:sldId id="710" r:id="rId12"/>
    <p:sldId id="71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9900CC"/>
    <a:srgbClr val="FFFFFF"/>
    <a:srgbClr val="F4C672"/>
    <a:srgbClr val="FDDD9D"/>
    <a:srgbClr val="000000"/>
    <a:srgbClr val="A23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3955" autoAdjust="0"/>
  </p:normalViewPr>
  <p:slideViewPr>
    <p:cSldViewPr>
      <p:cViewPr varScale="1">
        <p:scale>
          <a:sx n="109" d="100"/>
          <a:sy n="109" d="100"/>
        </p:scale>
        <p:origin x="-27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1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AF380B-B435-44C0-9BD7-099ECA1C5D5A}" type="datetimeFigureOut">
              <a:rPr lang="en-US"/>
              <a:pPr>
                <a:defRPr/>
              </a:pPr>
              <a:t>6/8/16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D6902B-54FE-4BAC-9D4B-9AF8B73A2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27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B2C157-DC3C-4636-A0DD-D8BC8EF4104C}" type="slidenum">
              <a:rPr lang="en-US">
                <a:solidFill>
                  <a:srgbClr val="000000"/>
                </a:solidFill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  <p:sldLayoutId id="2147483693" r:id="rId12"/>
    <p:sldLayoutId id="2147483692" r:id="rId13"/>
    <p:sldLayoutId id="2147483691" r:id="rId14"/>
    <p:sldLayoutId id="214748369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n12posterpicture"/>
          <p:cNvPicPr>
            <a:picLocks noChangeAspect="1" noChangeArrowheads="1"/>
          </p:cNvPicPr>
          <p:nvPr/>
        </p:nvPicPr>
        <p:blipFill>
          <a:blip r:embed="rId4">
            <a:lum bright="80000" contrast="-80000"/>
          </a:blip>
          <a:srcRect l="3783" t="24808" b="13892"/>
          <a:stretch>
            <a:fillRect/>
          </a:stretch>
        </p:blipFill>
        <p:spPr bwMode="auto">
          <a:xfrm>
            <a:off x="0" y="650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9552" y="1052736"/>
            <a:ext cx="70567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Verdana" pitchFamily="84" charset="0"/>
              </a:rPr>
              <a:t>A Physics Career </a:t>
            </a:r>
            <a:r>
              <a:rPr lang="en-US" sz="2800" dirty="0" smtClean="0">
                <a:latin typeface="Verdana" pitchFamily="84" charset="0"/>
              </a:rPr>
              <a:t>at a Laboratory</a:t>
            </a:r>
            <a:endParaRPr lang="en-US" sz="2800" dirty="0" smtClean="0">
              <a:latin typeface="Verdana" pitchFamily="84" charset="0"/>
            </a:endParaRPr>
          </a:p>
          <a:p>
            <a:pPr>
              <a:spcBef>
                <a:spcPts val="0"/>
              </a:spcBef>
            </a:pPr>
            <a:r>
              <a:rPr lang="en-US" i="1" dirty="0" err="1" smtClean="0">
                <a:latin typeface="Verdana" pitchFamily="84" charset="0"/>
              </a:rPr>
              <a:t>Thia</a:t>
            </a:r>
            <a:r>
              <a:rPr lang="en-US" i="1" dirty="0" smtClean="0">
                <a:latin typeface="Verdana" pitchFamily="84" charset="0"/>
              </a:rPr>
              <a:t> Keppel</a:t>
            </a:r>
            <a:endParaRPr lang="en-US" i="1" dirty="0">
              <a:latin typeface="Verdana" pitchFamily="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1053" y="644357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09329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chemeClr val="accent3"/>
                </a:solidFill>
                <a:ea typeface="Arial" pitchFamily="84" charset="0"/>
                <a:cs typeface="Arial" pitchFamily="84" charset="0"/>
              </a:rPr>
              <a:t>HUGS</a:t>
            </a:r>
            <a:endParaRPr lang="en-US" sz="2000" dirty="0">
              <a:solidFill>
                <a:schemeClr val="accent3"/>
              </a:solidFill>
              <a:ea typeface="Arial" pitchFamily="84" charset="0"/>
              <a:cs typeface="Arial" pitchFamily="84" charset="0"/>
            </a:endParaRPr>
          </a:p>
          <a:p>
            <a:pPr defTabSz="457200"/>
            <a:r>
              <a:rPr lang="en-US" sz="2000" i="1" dirty="0" smtClean="0">
                <a:solidFill>
                  <a:schemeClr val="accent3"/>
                </a:solidFill>
                <a:ea typeface="Arial" pitchFamily="84" charset="0"/>
                <a:cs typeface="Arial" pitchFamily="84" charset="0"/>
              </a:rPr>
              <a:t>June </a:t>
            </a:r>
            <a:r>
              <a:rPr lang="en-US" sz="2000" i="1" dirty="0" smtClean="0">
                <a:solidFill>
                  <a:schemeClr val="accent3"/>
                </a:solidFill>
                <a:ea typeface="Arial" pitchFamily="84" charset="0"/>
                <a:cs typeface="Arial" pitchFamily="84" charset="0"/>
              </a:rPr>
              <a:t>2016</a:t>
            </a:r>
            <a:endParaRPr lang="en-US" sz="2000" b="1" i="1" dirty="0">
              <a:solidFill>
                <a:schemeClr val="accent3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48880"/>
            <a:ext cx="486445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71" y="2348880"/>
            <a:ext cx="4382041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14400"/>
          </a:xfrm>
        </p:spPr>
        <p:txBody>
          <a:bodyPr/>
          <a:lstStyle/>
          <a:p>
            <a:r>
              <a:rPr lang="en-US" sz="2800" b="0" dirty="0" smtClean="0"/>
              <a:t>They </a:t>
            </a:r>
            <a:r>
              <a:rPr lang="en-US" sz="2800" b="0" dirty="0" smtClean="0"/>
              <a:t>went through a lot to post the position…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58472" cy="5334000"/>
          </a:xfrm>
        </p:spPr>
        <p:txBody>
          <a:bodyPr/>
          <a:lstStyle/>
          <a:p>
            <a:r>
              <a:rPr lang="en-US" sz="2000" dirty="0" smtClean="0">
                <a:solidFill>
                  <a:srgbClr val="660066"/>
                </a:solidFill>
              </a:rPr>
              <a:t>Don’t </a:t>
            </a:r>
            <a:r>
              <a:rPr lang="en-US" sz="2000" dirty="0">
                <a:solidFill>
                  <a:srgbClr val="660066"/>
                </a:solidFill>
              </a:rPr>
              <a:t>p</a:t>
            </a:r>
            <a:r>
              <a:rPr lang="en-US" sz="2000" dirty="0" smtClean="0">
                <a:solidFill>
                  <a:srgbClr val="660066"/>
                </a:solidFill>
              </a:rPr>
              <a:t>ut too many requirements on the department from the start</a:t>
            </a:r>
          </a:p>
          <a:p>
            <a:pPr lvl="1"/>
            <a:r>
              <a:rPr lang="en-US" sz="2000" dirty="0" smtClean="0">
                <a:solidFill>
                  <a:srgbClr val="660066"/>
                </a:solidFill>
              </a:rPr>
              <a:t>Two body issues </a:t>
            </a:r>
          </a:p>
          <a:p>
            <a:pPr lvl="1"/>
            <a:r>
              <a:rPr lang="en-US" sz="2000" dirty="0" smtClean="0">
                <a:solidFill>
                  <a:srgbClr val="660066"/>
                </a:solidFill>
              </a:rPr>
              <a:t>Startup requirements</a:t>
            </a:r>
          </a:p>
          <a:p>
            <a:pPr lvl="1"/>
            <a:r>
              <a:rPr lang="en-US" sz="2000" dirty="0" smtClean="0">
                <a:solidFill>
                  <a:srgbClr val="660066"/>
                </a:solidFill>
              </a:rPr>
              <a:t>Distance experiments,…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Get them interested in you and your science first, give them something to rally around, support and pitch to their department, </a:t>
            </a:r>
            <a:r>
              <a:rPr lang="en-US" sz="2000" dirty="0" smtClean="0">
                <a:solidFill>
                  <a:srgbClr val="660066"/>
                </a:solidFill>
              </a:rPr>
              <a:t>Division, </a:t>
            </a:r>
            <a:r>
              <a:rPr lang="en-US" sz="2000" dirty="0" smtClean="0">
                <a:solidFill>
                  <a:srgbClr val="660066"/>
                </a:solidFill>
              </a:rPr>
              <a:t>and up</a:t>
            </a:r>
          </a:p>
          <a:p>
            <a:pPr lvl="1"/>
            <a:r>
              <a:rPr lang="en-US" sz="2000" dirty="0" smtClean="0">
                <a:solidFill>
                  <a:srgbClr val="660066"/>
                </a:solidFill>
              </a:rPr>
              <a:t>If they are enthusiastic they will help with your concerns, but they need to be enthusiastic </a:t>
            </a:r>
            <a:r>
              <a:rPr lang="en-US" sz="2000" i="1" u="sng" dirty="0" smtClean="0">
                <a:solidFill>
                  <a:srgbClr val="660066"/>
                </a:solidFill>
              </a:rPr>
              <a:t>first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0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Your talk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6712"/>
            <a:ext cx="7772400" cy="5334000"/>
          </a:xfrm>
        </p:spPr>
        <p:txBody>
          <a:bodyPr/>
          <a:lstStyle/>
          <a:p>
            <a:r>
              <a:rPr lang="en-US" sz="1800" dirty="0" smtClean="0">
                <a:solidFill>
                  <a:srgbClr val="660066"/>
                </a:solidFill>
              </a:rPr>
              <a:t>What </a:t>
            </a:r>
            <a:r>
              <a:rPr lang="en-US" sz="1800" dirty="0" smtClean="0">
                <a:solidFill>
                  <a:srgbClr val="660066"/>
                </a:solidFill>
              </a:rPr>
              <a:t>makes a good </a:t>
            </a:r>
            <a:r>
              <a:rPr lang="en-US" sz="1800" dirty="0" smtClean="0">
                <a:solidFill>
                  <a:srgbClr val="660066"/>
                </a:solidFill>
              </a:rPr>
              <a:t>Seminar</a:t>
            </a:r>
            <a:r>
              <a:rPr lang="en-US" sz="1800" dirty="0" smtClean="0">
                <a:solidFill>
                  <a:srgbClr val="660066"/>
                </a:solidFill>
              </a:rPr>
              <a:t>?</a:t>
            </a:r>
            <a:endParaRPr lang="en-US" sz="1800" dirty="0" smtClean="0">
              <a:solidFill>
                <a:srgbClr val="660066"/>
              </a:solidFill>
            </a:endParaRP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Cool physics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Right </a:t>
            </a:r>
            <a:r>
              <a:rPr lang="en-US" sz="1800" dirty="0" smtClean="0">
                <a:solidFill>
                  <a:srgbClr val="660066"/>
                </a:solidFill>
              </a:rPr>
              <a:t>level! </a:t>
            </a:r>
            <a:r>
              <a:rPr lang="en-US" sz="1800" dirty="0" smtClean="0">
                <a:solidFill>
                  <a:srgbClr val="660066"/>
                </a:solidFill>
              </a:rPr>
              <a:t>The a</a:t>
            </a:r>
            <a:r>
              <a:rPr lang="en-US" sz="1800" dirty="0" smtClean="0">
                <a:solidFill>
                  <a:srgbClr val="660066"/>
                </a:solidFill>
              </a:rPr>
              <a:t>udience will know a lot, but will also want to see that you know a lot – but don’t be too simple, very tricky!</a:t>
            </a:r>
            <a:endParaRPr lang="en-US" sz="1800" dirty="0" smtClean="0">
              <a:solidFill>
                <a:srgbClr val="660066"/>
              </a:solidFill>
            </a:endParaRP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Organization and flow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Clarity (don’t use yellow, no clutter – same goes for your words!)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Wow factor – </a:t>
            </a:r>
            <a:r>
              <a:rPr lang="en-US" sz="1800" dirty="0" smtClean="0">
                <a:solidFill>
                  <a:srgbClr val="660066"/>
                </a:solidFill>
              </a:rPr>
              <a:t>nice graphics, movie</a:t>
            </a:r>
            <a:r>
              <a:rPr lang="en-US" sz="1800" dirty="0" smtClean="0">
                <a:solidFill>
                  <a:srgbClr val="660066"/>
                </a:solidFill>
              </a:rPr>
              <a:t>, pictures, humor, props,… 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But, it is physics…serious business, not too much </a:t>
            </a:r>
            <a:r>
              <a:rPr lang="en-US" sz="1800" dirty="0" smtClean="0">
                <a:solidFill>
                  <a:srgbClr val="660066"/>
                </a:solidFill>
              </a:rPr>
              <a:t>wow and all wow should be on topic </a:t>
            </a:r>
            <a:r>
              <a:rPr lang="en-US" sz="1800" dirty="0" smtClean="0">
                <a:solidFill>
                  <a:srgbClr val="660066"/>
                </a:solidFill>
                <a:sym typeface="Wingdings"/>
              </a:rPr>
              <a:t>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  <a:sym typeface="Wingdings"/>
              </a:rPr>
              <a:t>Basics – dress well, speak loudly, look at people, move about, pay attention to your audience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  <a:sym typeface="Wingdings"/>
              </a:rPr>
              <a:t>If you can bring in something the institution did and link it without too much of a stretch that’s great </a:t>
            </a:r>
            <a:endParaRPr lang="en-US" sz="1800" dirty="0" smtClean="0">
              <a:solidFill>
                <a:srgbClr val="660066"/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rgbClr val="660066"/>
                </a:solidFill>
                <a:sym typeface="Wingdings"/>
              </a:rPr>
              <a:t>Definitely bring in something that you did and make your contribution clear</a:t>
            </a:r>
          </a:p>
          <a:p>
            <a:r>
              <a:rPr lang="en-US" sz="1800" dirty="0" smtClean="0">
                <a:solidFill>
                  <a:srgbClr val="660066"/>
                </a:solidFill>
                <a:sym typeface="Wingdings"/>
              </a:rPr>
              <a:t>Practice and accept criticism from experts, but work with more than one expert (do physicists ever agree?! )</a:t>
            </a:r>
            <a:endParaRPr lang="en-US" sz="1800" dirty="0" smtClean="0">
              <a:solidFill>
                <a:srgbClr val="660066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443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…and don’t run over time!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Let’s work backwards…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You’re </a:t>
            </a:r>
            <a:r>
              <a:rPr lang="en-US" sz="2000" dirty="0"/>
              <a:t>a </a:t>
            </a:r>
            <a:r>
              <a:rPr lang="en-US" sz="2000" dirty="0" smtClean="0"/>
              <a:t>laboratory Leader – </a:t>
            </a:r>
            <a:r>
              <a:rPr lang="en-US" sz="2000" dirty="0"/>
              <a:t>who are you looking for?</a:t>
            </a:r>
          </a:p>
          <a:p>
            <a:pPr lvl="1"/>
            <a:r>
              <a:rPr lang="en-US" sz="2000" dirty="0" smtClean="0"/>
              <a:t>Someone with a skill to round out your </a:t>
            </a:r>
            <a:r>
              <a:rPr lang="en-US" sz="2000" dirty="0" smtClean="0"/>
              <a:t>team</a:t>
            </a:r>
          </a:p>
          <a:p>
            <a:pPr lvl="1"/>
            <a:r>
              <a:rPr lang="en-US" sz="2000" dirty="0" smtClean="0"/>
              <a:t>Someone with breadth and/or promise to develop needed future skills</a:t>
            </a:r>
            <a:endParaRPr lang="en-US" sz="2000" dirty="0" smtClean="0"/>
          </a:p>
          <a:p>
            <a:pPr lvl="1"/>
            <a:r>
              <a:rPr lang="en-US" sz="2000" dirty="0" smtClean="0"/>
              <a:t>Someone </a:t>
            </a:r>
            <a:r>
              <a:rPr lang="en-US" sz="2000" dirty="0"/>
              <a:t>who can get along in the department</a:t>
            </a:r>
          </a:p>
          <a:p>
            <a:pPr lvl="1"/>
            <a:r>
              <a:rPr lang="en-US" sz="2000" dirty="0"/>
              <a:t>Someone who can </a:t>
            </a:r>
            <a:r>
              <a:rPr lang="en-US" sz="2000" dirty="0" smtClean="0"/>
              <a:t>initiate research and attract collaborators </a:t>
            </a:r>
          </a:p>
          <a:p>
            <a:pPr lvl="1"/>
            <a:r>
              <a:rPr lang="en-US" sz="2000" dirty="0" smtClean="0"/>
              <a:t>Someone </a:t>
            </a:r>
            <a:r>
              <a:rPr lang="en-US" sz="2000" dirty="0"/>
              <a:t>who will make your department famous</a:t>
            </a:r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1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b="0" dirty="0"/>
              <a:t>Someone who can get along in the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6712"/>
            <a:ext cx="7772400" cy="5334000"/>
          </a:xfrm>
        </p:spPr>
        <p:txBody>
          <a:bodyPr/>
          <a:lstStyle/>
          <a:p>
            <a:r>
              <a:rPr lang="en-US" sz="1600" dirty="0" smtClean="0">
                <a:solidFill>
                  <a:srgbClr val="660066"/>
                </a:solidFill>
              </a:rPr>
              <a:t>Communicate well </a:t>
            </a:r>
          </a:p>
          <a:p>
            <a:pPr lvl="1"/>
            <a:r>
              <a:rPr lang="en-US" sz="1600" dirty="0">
                <a:solidFill>
                  <a:srgbClr val="660066"/>
                </a:solidFill>
              </a:rPr>
              <a:t>W</a:t>
            </a:r>
            <a:r>
              <a:rPr lang="en-US" sz="1600" dirty="0" smtClean="0">
                <a:solidFill>
                  <a:srgbClr val="660066"/>
                </a:solidFill>
              </a:rPr>
              <a:t>ork on </a:t>
            </a:r>
            <a:r>
              <a:rPr lang="en-US" sz="1600" i="1" u="sng" dirty="0" smtClean="0">
                <a:solidFill>
                  <a:srgbClr val="660066"/>
                </a:solidFill>
              </a:rPr>
              <a:t>listening</a:t>
            </a:r>
            <a:r>
              <a:rPr lang="en-US" sz="1600" dirty="0" smtClean="0">
                <a:solidFill>
                  <a:srgbClr val="660066"/>
                </a:solidFill>
              </a:rPr>
              <a:t> and asking relevant questions as well as presenting your self and science (ball toss)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Be friendly, clear, professional, and collaborative</a:t>
            </a:r>
          </a:p>
          <a:p>
            <a:pPr lvl="1"/>
            <a:r>
              <a:rPr lang="en-US" sz="1600" dirty="0" smtClean="0">
                <a:solidFill>
                  <a:srgbClr val="660066"/>
                </a:solidFill>
              </a:rPr>
              <a:t>Don’t only talk about you, see above</a:t>
            </a:r>
          </a:p>
          <a:p>
            <a:pPr lvl="1"/>
            <a:r>
              <a:rPr lang="en-US" sz="1600" dirty="0" smtClean="0">
                <a:solidFill>
                  <a:srgbClr val="660066"/>
                </a:solidFill>
              </a:rPr>
              <a:t>Do a good job when you do talk about you (think about the strengths that you want to present), and don</a:t>
            </a:r>
            <a:r>
              <a:rPr lang="fr-FR" sz="1600" dirty="0" smtClean="0">
                <a:solidFill>
                  <a:srgbClr val="660066"/>
                </a:solidFill>
              </a:rPr>
              <a:t>’</a:t>
            </a:r>
            <a:r>
              <a:rPr lang="en-US" sz="1600" dirty="0" smtClean="0">
                <a:solidFill>
                  <a:srgbClr val="660066"/>
                </a:solidFill>
              </a:rPr>
              <a:t>t hesitate to self-promote a </a:t>
            </a:r>
            <a:r>
              <a:rPr lang="en-US" sz="1600" dirty="0" smtClean="0">
                <a:solidFill>
                  <a:srgbClr val="660066"/>
                </a:solidFill>
              </a:rPr>
              <a:t>bit</a:t>
            </a:r>
          </a:p>
          <a:p>
            <a:pPr lvl="1"/>
            <a:r>
              <a:rPr lang="en-US" sz="1600" dirty="0" smtClean="0">
                <a:solidFill>
                  <a:srgbClr val="660066"/>
                </a:solidFill>
              </a:rPr>
              <a:t>Don’t assume they know about you</a:t>
            </a:r>
            <a:endParaRPr lang="en-US" sz="1600" dirty="0" smtClean="0">
              <a:solidFill>
                <a:srgbClr val="660066"/>
              </a:solidFill>
            </a:endParaRPr>
          </a:p>
          <a:p>
            <a:r>
              <a:rPr lang="en-US" sz="1600" dirty="0" smtClean="0">
                <a:solidFill>
                  <a:srgbClr val="660066"/>
                </a:solidFill>
              </a:rPr>
              <a:t>Laboratory</a:t>
            </a:r>
            <a:r>
              <a:rPr lang="en-US" sz="1600" dirty="0" smtClean="0">
                <a:solidFill>
                  <a:srgbClr val="660066"/>
                </a:solidFill>
              </a:rPr>
              <a:t>: </a:t>
            </a:r>
            <a:r>
              <a:rPr lang="en-US" sz="1600" dirty="0">
                <a:solidFill>
                  <a:srgbClr val="660066"/>
                </a:solidFill>
              </a:rPr>
              <a:t>Develop </a:t>
            </a:r>
            <a:r>
              <a:rPr lang="en-US" sz="1600" dirty="0" smtClean="0">
                <a:solidFill>
                  <a:srgbClr val="660066"/>
                </a:solidFill>
              </a:rPr>
              <a:t>a skill that is of great </a:t>
            </a:r>
            <a:r>
              <a:rPr lang="en-US" sz="1600" dirty="0">
                <a:solidFill>
                  <a:srgbClr val="660066"/>
                </a:solidFill>
              </a:rPr>
              <a:t>use </a:t>
            </a:r>
            <a:r>
              <a:rPr lang="en-US" sz="1600" dirty="0" smtClean="0">
                <a:solidFill>
                  <a:srgbClr val="660066"/>
                </a:solidFill>
              </a:rPr>
              <a:t>that not many others can do as well as you, preferably </a:t>
            </a:r>
            <a:r>
              <a:rPr lang="en-US" sz="1600" dirty="0" smtClean="0">
                <a:solidFill>
                  <a:srgbClr val="660066"/>
                </a:solidFill>
              </a:rPr>
              <a:t>cutting edge </a:t>
            </a:r>
            <a:r>
              <a:rPr lang="en-US" sz="1600" dirty="0" smtClean="0">
                <a:solidFill>
                  <a:srgbClr val="660066"/>
                </a:solidFill>
              </a:rPr>
              <a:t>– and critically </a:t>
            </a:r>
            <a:r>
              <a:rPr lang="en-US" sz="1600" dirty="0" smtClean="0">
                <a:solidFill>
                  <a:srgbClr val="660066"/>
                </a:solidFill>
              </a:rPr>
              <a:t>tied </a:t>
            </a:r>
            <a:r>
              <a:rPr lang="en-US" sz="1600" dirty="0" smtClean="0">
                <a:solidFill>
                  <a:srgbClr val="660066"/>
                </a:solidFill>
              </a:rPr>
              <a:t>to ongoing hardware needs </a:t>
            </a:r>
            <a:r>
              <a:rPr lang="en-US" sz="1600" dirty="0" smtClean="0">
                <a:solidFill>
                  <a:srgbClr val="660066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alert! experimental </a:t>
            </a:r>
            <a:r>
              <a:rPr lang="en-US" sz="1600" dirty="0" smtClean="0">
                <a:solidFill>
                  <a:srgbClr val="FF0000"/>
                </a:solidFill>
              </a:rPr>
              <a:t>bias! </a:t>
            </a:r>
            <a:r>
              <a:rPr lang="en-US" sz="1600" dirty="0" smtClean="0">
                <a:solidFill>
                  <a:srgbClr val="660066"/>
                </a:solidFill>
                <a:sym typeface="Wingdings"/>
              </a:rPr>
              <a:t>)</a:t>
            </a:r>
            <a:endParaRPr lang="en-US" sz="1600" dirty="0" smtClean="0">
              <a:solidFill>
                <a:srgbClr val="660066"/>
              </a:solidFill>
            </a:endParaRPr>
          </a:p>
          <a:p>
            <a:pPr lvl="1"/>
            <a:r>
              <a:rPr lang="en-US" sz="1600" dirty="0" smtClean="0">
                <a:solidFill>
                  <a:srgbClr val="660066"/>
                </a:solidFill>
              </a:rPr>
              <a:t>Compton </a:t>
            </a:r>
            <a:r>
              <a:rPr lang="en-US" sz="1600" dirty="0" err="1" smtClean="0">
                <a:solidFill>
                  <a:srgbClr val="660066"/>
                </a:solidFill>
              </a:rPr>
              <a:t>p</a:t>
            </a:r>
            <a:r>
              <a:rPr lang="en-US" sz="1600" dirty="0" err="1" smtClean="0">
                <a:solidFill>
                  <a:srgbClr val="660066"/>
                </a:solidFill>
              </a:rPr>
              <a:t>olarimetry</a:t>
            </a:r>
            <a:endParaRPr lang="en-US" sz="1600" dirty="0" smtClean="0">
              <a:solidFill>
                <a:srgbClr val="660066"/>
              </a:solidFill>
            </a:endParaRPr>
          </a:p>
          <a:p>
            <a:pPr lvl="1"/>
            <a:r>
              <a:rPr lang="en-US" sz="1600" dirty="0" smtClean="0">
                <a:solidFill>
                  <a:srgbClr val="660066"/>
                </a:solidFill>
              </a:rPr>
              <a:t>FPGA programming</a:t>
            </a:r>
          </a:p>
          <a:p>
            <a:r>
              <a:rPr lang="en-US" sz="1600" dirty="0">
                <a:solidFill>
                  <a:srgbClr val="660066"/>
                </a:solidFill>
              </a:rPr>
              <a:t>Develop skills that are of general use – and offer them</a:t>
            </a:r>
          </a:p>
          <a:p>
            <a:pPr lvl="1"/>
            <a:r>
              <a:rPr lang="en-US" sz="1600" dirty="0">
                <a:solidFill>
                  <a:srgbClr val="660066"/>
                </a:solidFill>
              </a:rPr>
              <a:t>In addition to my focus on x and y, I think that I can contribute to this department also by</a:t>
            </a:r>
            <a:r>
              <a:rPr lang="en-US" sz="1600" dirty="0" smtClean="0">
                <a:solidFill>
                  <a:srgbClr val="660066"/>
                </a:solidFill>
              </a:rPr>
              <a:t>…</a:t>
            </a:r>
            <a:endParaRPr lang="en-US" sz="1600" dirty="0" smtClean="0">
              <a:solidFill>
                <a:srgbClr val="660066"/>
              </a:solidFill>
            </a:endParaRPr>
          </a:p>
          <a:p>
            <a:r>
              <a:rPr lang="en-US" sz="1600" dirty="0" smtClean="0">
                <a:solidFill>
                  <a:srgbClr val="660066"/>
                </a:solidFill>
              </a:rPr>
              <a:t>For experimentalists, significant hardware experience is </a:t>
            </a:r>
            <a:r>
              <a:rPr lang="en-US" sz="1600" i="1" u="sng" dirty="0" smtClean="0">
                <a:solidFill>
                  <a:srgbClr val="660066"/>
                </a:solidFill>
              </a:rPr>
              <a:t>always</a:t>
            </a:r>
            <a:r>
              <a:rPr lang="en-US" sz="1600" dirty="0" smtClean="0">
                <a:solidFill>
                  <a:srgbClr val="660066"/>
                </a:solidFill>
              </a:rPr>
              <a:t> a major plus</a:t>
            </a:r>
          </a:p>
          <a:p>
            <a:pPr lvl="1"/>
            <a:r>
              <a:rPr lang="en-US" sz="1600" dirty="0" smtClean="0"/>
              <a:t>“Someone with a skill to round out your team.</a:t>
            </a:r>
            <a:r>
              <a:rPr lang="en-US" sz="1600" dirty="0" smtClean="0"/>
              <a:t>”</a:t>
            </a:r>
          </a:p>
          <a:p>
            <a:pPr lvl="1"/>
            <a:r>
              <a:rPr lang="en-US" sz="1600" dirty="0" smtClean="0">
                <a:solidFill>
                  <a:srgbClr val="660066"/>
                </a:solidFill>
              </a:rPr>
              <a:t>There are also skill-specific groups and divisions, provides more opportunity (think </a:t>
            </a:r>
            <a:r>
              <a:rPr lang="en-US" sz="1600" dirty="0" err="1" smtClean="0">
                <a:solidFill>
                  <a:srgbClr val="660066"/>
                </a:solidFill>
              </a:rPr>
              <a:t>JLab</a:t>
            </a:r>
            <a:r>
              <a:rPr lang="en-US" sz="1600" dirty="0" smtClean="0">
                <a:solidFill>
                  <a:srgbClr val="660066"/>
                </a:solidFill>
              </a:rPr>
              <a:t> target, DAQ, detector,…. </a:t>
            </a:r>
            <a:r>
              <a:rPr lang="en-US" sz="1600" dirty="0">
                <a:solidFill>
                  <a:srgbClr val="660066"/>
                </a:solidFill>
              </a:rPr>
              <a:t>g</a:t>
            </a:r>
            <a:r>
              <a:rPr lang="en-US" sz="1600" dirty="0" smtClean="0">
                <a:solidFill>
                  <a:srgbClr val="660066"/>
                </a:solidFill>
              </a:rPr>
              <a:t>roups)</a:t>
            </a:r>
            <a:endParaRPr lang="en-US" sz="1600" dirty="0" smtClean="0">
              <a:solidFill>
                <a:srgbClr val="660066"/>
              </a:solidFill>
            </a:endParaRPr>
          </a:p>
          <a:p>
            <a:endParaRPr lang="en-US" sz="2000" dirty="0">
              <a:solidFill>
                <a:srgbClr val="660066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098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Someone who will make your department famous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130480" cy="5334000"/>
          </a:xfrm>
        </p:spPr>
        <p:txBody>
          <a:bodyPr/>
          <a:lstStyle/>
          <a:p>
            <a:r>
              <a:rPr lang="en-US" sz="1800" i="1" u="sng" dirty="0" smtClean="0">
                <a:solidFill>
                  <a:srgbClr val="660066"/>
                </a:solidFill>
              </a:rPr>
              <a:t>Intangible</a:t>
            </a:r>
            <a:r>
              <a:rPr lang="en-US" sz="1800" dirty="0" smtClean="0">
                <a:solidFill>
                  <a:srgbClr val="660066"/>
                </a:solidFill>
              </a:rPr>
              <a:t>, but try to be:</a:t>
            </a:r>
          </a:p>
          <a:p>
            <a:pPr lvl="1"/>
            <a:r>
              <a:rPr lang="en-US" sz="1800" i="1" dirty="0" smtClean="0">
                <a:solidFill>
                  <a:srgbClr val="660066"/>
                </a:solidFill>
              </a:rPr>
              <a:t>Original</a:t>
            </a:r>
            <a:r>
              <a:rPr lang="en-US" sz="1800" dirty="0" smtClean="0">
                <a:solidFill>
                  <a:srgbClr val="660066"/>
                </a:solidFill>
              </a:rPr>
              <a:t> (read a lot of papers, get to know topics well, ask questions individually and in person, discuss with experts,…) </a:t>
            </a:r>
          </a:p>
          <a:p>
            <a:pPr lvl="2"/>
            <a:r>
              <a:rPr lang="en-US" sz="1800" dirty="0" smtClean="0">
                <a:solidFill>
                  <a:srgbClr val="660066"/>
                </a:solidFill>
              </a:rPr>
              <a:t>Don’t leave it up to someone else to guide you entirely or for the community to notice you</a:t>
            </a:r>
          </a:p>
          <a:p>
            <a:pPr lvl="2"/>
            <a:r>
              <a:rPr lang="en-US" sz="1800" dirty="0" smtClean="0">
                <a:solidFill>
                  <a:srgbClr val="660066"/>
                </a:solidFill>
              </a:rPr>
              <a:t>Be driven by the science – this is the fun part!</a:t>
            </a:r>
          </a:p>
          <a:p>
            <a:pPr lvl="1"/>
            <a:r>
              <a:rPr lang="en-US" sz="1800" i="1" dirty="0" smtClean="0">
                <a:solidFill>
                  <a:srgbClr val="660066"/>
                </a:solidFill>
              </a:rPr>
              <a:t>A Leader</a:t>
            </a:r>
          </a:p>
          <a:p>
            <a:pPr lvl="2"/>
            <a:r>
              <a:rPr lang="en-US" sz="1800" dirty="0" smtClean="0">
                <a:solidFill>
                  <a:srgbClr val="660066"/>
                </a:solidFill>
              </a:rPr>
              <a:t>Write papers</a:t>
            </a:r>
          </a:p>
          <a:p>
            <a:pPr lvl="2"/>
            <a:r>
              <a:rPr lang="en-US" sz="1800" dirty="0">
                <a:solidFill>
                  <a:srgbClr val="660066"/>
                </a:solidFill>
              </a:rPr>
              <a:t>T</a:t>
            </a:r>
            <a:r>
              <a:rPr lang="en-US" sz="1800" dirty="0" smtClean="0">
                <a:solidFill>
                  <a:srgbClr val="660066"/>
                </a:solidFill>
              </a:rPr>
              <a:t>ake on high level responsibilities</a:t>
            </a:r>
          </a:p>
          <a:p>
            <a:pPr lvl="2"/>
            <a:r>
              <a:rPr lang="en-US" sz="1800" dirty="0" smtClean="0">
                <a:solidFill>
                  <a:srgbClr val="660066"/>
                </a:solidFill>
              </a:rPr>
              <a:t>Volunteer for tasks, committees,..</a:t>
            </a:r>
          </a:p>
          <a:p>
            <a:pPr lvl="1"/>
            <a:r>
              <a:rPr lang="en-US" sz="1800" i="1" dirty="0" smtClean="0">
                <a:solidFill>
                  <a:srgbClr val="660066"/>
                </a:solidFill>
              </a:rPr>
              <a:t>Dedicated</a:t>
            </a:r>
          </a:p>
          <a:p>
            <a:pPr lvl="2"/>
            <a:r>
              <a:rPr lang="en-US" sz="1800" dirty="0" smtClean="0">
                <a:solidFill>
                  <a:srgbClr val="660066"/>
                </a:solidFill>
              </a:rPr>
              <a:t>Likely long hours</a:t>
            </a:r>
          </a:p>
          <a:p>
            <a:pPr lvl="2"/>
            <a:r>
              <a:rPr lang="en-US" sz="1800" dirty="0" smtClean="0">
                <a:solidFill>
                  <a:srgbClr val="660066"/>
                </a:solidFill>
              </a:rPr>
              <a:t>Work beyond what you are asked and take on what makes scientific sense, not the minimum required</a:t>
            </a:r>
          </a:p>
          <a:p>
            <a:pPr lvl="2"/>
            <a:r>
              <a:rPr lang="en-US" sz="1800" dirty="0" smtClean="0">
                <a:solidFill>
                  <a:srgbClr val="660066"/>
                </a:solidFill>
              </a:rPr>
              <a:t>Help others, but you will need to budget your </a:t>
            </a:r>
            <a:r>
              <a:rPr lang="en-US" sz="1800" dirty="0" smtClean="0">
                <a:solidFill>
                  <a:srgbClr val="660066"/>
                </a:solidFill>
              </a:rPr>
              <a:t>time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Physics fashion can be a pro and a con</a:t>
            </a:r>
            <a:endParaRPr lang="en-US" sz="1800" dirty="0" smtClean="0">
              <a:solidFill>
                <a:srgbClr val="660066"/>
              </a:solidFill>
            </a:endParaRPr>
          </a:p>
          <a:p>
            <a:endParaRPr lang="en-US" sz="2000" dirty="0" smtClean="0">
              <a:solidFill>
                <a:srgbClr val="660066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8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smtClean="0"/>
              <a:t>Someone who can </a:t>
            </a:r>
            <a:r>
              <a:rPr lang="en-US" sz="2000" b="0" dirty="0" smtClean="0"/>
              <a:t>initiate research and attract collaborators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660066"/>
                </a:solidFill>
              </a:rPr>
              <a:t>Leadership of a project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Spokesperson of an experiment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Heading a major construction effort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Patents 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Longevity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Don’t want to be a one hit wonder – think a bit longer term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Breadth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Other </a:t>
            </a:r>
            <a:r>
              <a:rPr lang="en-US" sz="1800" dirty="0" smtClean="0">
                <a:solidFill>
                  <a:srgbClr val="660066"/>
                </a:solidFill>
              </a:rPr>
              <a:t>applications or areas of interest?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Bottom </a:t>
            </a:r>
            <a:r>
              <a:rPr lang="en-US" sz="1800" dirty="0">
                <a:solidFill>
                  <a:srgbClr val="660066"/>
                </a:solidFill>
              </a:rPr>
              <a:t>line for </a:t>
            </a:r>
            <a:r>
              <a:rPr lang="en-US" sz="1800" dirty="0" smtClean="0">
                <a:solidFill>
                  <a:srgbClr val="660066"/>
                </a:solidFill>
              </a:rPr>
              <a:t>laboratory</a:t>
            </a:r>
            <a:r>
              <a:rPr lang="en-US" sz="1800" dirty="0">
                <a:solidFill>
                  <a:srgbClr val="660066"/>
                </a:solidFill>
              </a:rPr>
              <a:t>:</a:t>
            </a:r>
          </a:p>
          <a:p>
            <a:pPr lvl="1"/>
            <a:r>
              <a:rPr lang="en-US" sz="1800" dirty="0">
                <a:solidFill>
                  <a:srgbClr val="660066"/>
                </a:solidFill>
              </a:rPr>
              <a:t>Something </a:t>
            </a:r>
            <a:r>
              <a:rPr lang="en-US" sz="1800" dirty="0" smtClean="0">
                <a:solidFill>
                  <a:srgbClr val="660066"/>
                </a:solidFill>
              </a:rPr>
              <a:t>to expand or round out scientific expertise/reach of group, attract or support users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Technical and intellectual leadership/responsibility</a:t>
            </a:r>
          </a:p>
          <a:p>
            <a:pPr lvl="1"/>
            <a:endParaRPr lang="en-US" sz="1800" dirty="0" smtClean="0">
              <a:solidFill>
                <a:srgbClr val="660066"/>
              </a:solidFill>
            </a:endParaRPr>
          </a:p>
          <a:p>
            <a:pPr lvl="1"/>
            <a:endParaRPr lang="en-US" sz="2000" dirty="0"/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8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So, how do you get there?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7986464" cy="5334000"/>
          </a:xfrm>
        </p:spPr>
        <p:txBody>
          <a:bodyPr/>
          <a:lstStyle/>
          <a:p>
            <a:r>
              <a:rPr lang="en-US" sz="1800" dirty="0" smtClean="0">
                <a:solidFill>
                  <a:srgbClr val="660066"/>
                </a:solidFill>
              </a:rPr>
              <a:t>Get to know the field, and the people in it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What is interesting to the community? </a:t>
            </a:r>
          </a:p>
          <a:p>
            <a:pPr lvl="2"/>
            <a:r>
              <a:rPr lang="en-US" sz="1800" dirty="0" smtClean="0">
                <a:solidFill>
                  <a:srgbClr val="660066"/>
                </a:solidFill>
              </a:rPr>
              <a:t>Seminars</a:t>
            </a:r>
          </a:p>
          <a:p>
            <a:pPr lvl="2"/>
            <a:r>
              <a:rPr lang="en-US" sz="1800" dirty="0" smtClean="0">
                <a:solidFill>
                  <a:srgbClr val="660066"/>
                </a:solidFill>
              </a:rPr>
              <a:t>Papers</a:t>
            </a:r>
          </a:p>
          <a:p>
            <a:pPr lvl="2"/>
            <a:r>
              <a:rPr lang="en-US" sz="1800" dirty="0" smtClean="0">
                <a:solidFill>
                  <a:srgbClr val="660066"/>
                </a:solidFill>
              </a:rPr>
              <a:t>Conferences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What is interesting to you? 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What new facilities are being built?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New technology coming available? (theory too)</a:t>
            </a:r>
          </a:p>
          <a:p>
            <a:r>
              <a:rPr lang="en-US" sz="1800" i="1" u="sng" dirty="0" smtClean="0">
                <a:solidFill>
                  <a:srgbClr val="660066"/>
                </a:solidFill>
              </a:rPr>
              <a:t>Where do the above match, </a:t>
            </a:r>
            <a:r>
              <a:rPr lang="en-US" sz="1800" dirty="0" smtClean="0">
                <a:solidFill>
                  <a:srgbClr val="660066"/>
                </a:solidFill>
              </a:rPr>
              <a:t>and where are there opportunities that you can champion moving forward?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Seek a postdoc that fits the answer to this, talk to the people working in this area way in advance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Maybe even contribute to their efforts before hired to do so (as possible)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Be proactive </a:t>
            </a:r>
            <a:endParaRPr lang="en-US" sz="1800" dirty="0" smtClean="0">
              <a:solidFill>
                <a:srgbClr val="660066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660066"/>
                </a:solidFill>
              </a:rPr>
              <a:t>– 	</a:t>
            </a:r>
            <a:r>
              <a:rPr lang="en-US" sz="1800" dirty="0" smtClean="0">
                <a:solidFill>
                  <a:srgbClr val="660066"/>
                </a:solidFill>
              </a:rPr>
              <a:t>D</a:t>
            </a:r>
            <a:r>
              <a:rPr lang="en-US" sz="1800" dirty="0" smtClean="0">
                <a:solidFill>
                  <a:srgbClr val="660066"/>
                </a:solidFill>
              </a:rPr>
              <a:t>on’t </a:t>
            </a:r>
            <a:r>
              <a:rPr lang="en-US" sz="1800" dirty="0" smtClean="0">
                <a:solidFill>
                  <a:srgbClr val="660066"/>
                </a:solidFill>
              </a:rPr>
              <a:t>just wait to see what’s around and </a:t>
            </a:r>
            <a:r>
              <a:rPr lang="en-US" sz="1800" dirty="0" smtClean="0">
                <a:solidFill>
                  <a:srgbClr val="660066"/>
                </a:solidFill>
              </a:rPr>
              <a:t>join</a:t>
            </a:r>
          </a:p>
          <a:p>
            <a:pPr lvl="1">
              <a:buFont typeface="Lucida Grande"/>
              <a:buChar char="-"/>
            </a:pPr>
            <a:r>
              <a:rPr lang="en-US" sz="1800" dirty="0" smtClean="0">
                <a:solidFill>
                  <a:srgbClr val="660066"/>
                </a:solidFill>
              </a:rPr>
              <a:t>Don’t assume your famous advisor or institution will see you thru</a:t>
            </a:r>
            <a:endParaRPr lang="en-US" sz="1800" dirty="0" smtClean="0">
              <a:solidFill>
                <a:srgbClr val="660066"/>
              </a:solidFill>
            </a:endParaRPr>
          </a:p>
          <a:p>
            <a:pPr lvl="4"/>
            <a:endParaRPr lang="en-US" sz="2000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7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So, how do you get there?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986464" cy="5334000"/>
          </a:xfrm>
        </p:spPr>
        <p:txBody>
          <a:bodyPr/>
          <a:lstStyle/>
          <a:p>
            <a:r>
              <a:rPr lang="en-US" sz="1800" dirty="0" smtClean="0">
                <a:solidFill>
                  <a:srgbClr val="660066"/>
                </a:solidFill>
              </a:rPr>
              <a:t>Work hard and do very well in all that is assigned to you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Communicate with your supervisor and group, be a helpful member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Try to effectively go above and beyond, but be careful of your time not to spread too thin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Find something to lead – try and be original with this, but OK to ask for guidance and ideas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Go </a:t>
            </a:r>
            <a:r>
              <a:rPr lang="en-US" sz="1800" dirty="0" smtClean="0">
                <a:solidFill>
                  <a:srgbClr val="660066"/>
                </a:solidFill>
              </a:rPr>
              <a:t>to conferences, meetings, seminars – talk, ask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Talk (even via e-mail) to experts in an area you are trying to break into, are interested in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[personal example, CTEQ]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It has to be </a:t>
            </a:r>
            <a:r>
              <a:rPr lang="en-US" sz="1800" i="1" u="sng" dirty="0" smtClean="0">
                <a:solidFill>
                  <a:srgbClr val="660066"/>
                </a:solidFill>
              </a:rPr>
              <a:t>genuine. 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If you’re not really interested and not thinking deeply it will show.</a:t>
            </a:r>
            <a:endParaRPr lang="en-US" sz="1800" dirty="0">
              <a:solidFill>
                <a:srgbClr val="660066"/>
              </a:solidFill>
            </a:endParaRP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You</a:t>
            </a:r>
            <a:r>
              <a:rPr lang="fr-FR" sz="1800" dirty="0" smtClean="0">
                <a:solidFill>
                  <a:srgbClr val="660066"/>
                </a:solidFill>
              </a:rPr>
              <a:t>’</a:t>
            </a:r>
            <a:r>
              <a:rPr lang="en-US" sz="1800" dirty="0" smtClean="0">
                <a:solidFill>
                  <a:srgbClr val="660066"/>
                </a:solidFill>
              </a:rPr>
              <a:t>re choosing to do this for your career – should be of great interest to you (and fun) to spend this level of time and effort</a:t>
            </a:r>
          </a:p>
        </p:txBody>
      </p:sp>
    </p:spTree>
    <p:extLst>
      <p:ext uri="{BB962C8B-B14F-4D97-AF65-F5344CB8AC3E}">
        <p14:creationId xmlns:p14="http://schemas.microsoft.com/office/powerpoint/2010/main" val="191719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660066"/>
                </a:solidFill>
              </a:rPr>
              <a:t>Network</a:t>
            </a:r>
            <a:endParaRPr lang="en-US" b="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You are always on an interview. You never know</a:t>
            </a:r>
            <a:r>
              <a:rPr lang="en-US" dirty="0" smtClean="0">
                <a:solidFill>
                  <a:srgbClr val="660066"/>
                </a:solidFill>
              </a:rPr>
              <a:t>!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[personal stories as example]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HUGS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Thesis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Human </a:t>
            </a:r>
            <a:r>
              <a:rPr lang="en-US" dirty="0">
                <a:solidFill>
                  <a:srgbClr val="660066"/>
                </a:solidFill>
              </a:rPr>
              <a:t>nature to be comfortable with the </a:t>
            </a:r>
            <a:r>
              <a:rPr lang="en-US" dirty="0" smtClean="0">
                <a:solidFill>
                  <a:srgbClr val="660066"/>
                </a:solidFill>
              </a:rPr>
              <a:t>known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Join, volunteer, attend, talk, ask – be active, get to know and be known. </a:t>
            </a:r>
          </a:p>
        </p:txBody>
      </p:sp>
    </p:spTree>
    <p:extLst>
      <p:ext uri="{BB962C8B-B14F-4D97-AF65-F5344CB8AC3E}">
        <p14:creationId xmlns:p14="http://schemas.microsoft.com/office/powerpoint/2010/main" val="133485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14400"/>
          </a:xfrm>
        </p:spPr>
        <p:txBody>
          <a:bodyPr/>
          <a:lstStyle/>
          <a:p>
            <a:r>
              <a:rPr lang="en-US" b="0" dirty="0" smtClean="0"/>
              <a:t>Back to you (the Chair) …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58472" cy="5334000"/>
          </a:xfrm>
        </p:spPr>
        <p:txBody>
          <a:bodyPr/>
          <a:lstStyle/>
          <a:p>
            <a:r>
              <a:rPr lang="en-US" sz="1800" dirty="0" smtClean="0"/>
              <a:t>Any position is a serious financial commitment on the part of an institution</a:t>
            </a:r>
          </a:p>
          <a:p>
            <a:r>
              <a:rPr lang="en-US" sz="1800" dirty="0" smtClean="0"/>
              <a:t>Before you posted it, </a:t>
            </a:r>
            <a:r>
              <a:rPr lang="en-US" sz="1800" dirty="0"/>
              <a:t>s</a:t>
            </a:r>
            <a:r>
              <a:rPr lang="en-US" sz="1800" dirty="0" smtClean="0"/>
              <a:t>omething strong motivated it</a:t>
            </a:r>
          </a:p>
          <a:p>
            <a:pPr lvl="1"/>
            <a:r>
              <a:rPr lang="en-US" sz="1800" dirty="0" smtClean="0">
                <a:solidFill>
                  <a:srgbClr val="660066"/>
                </a:solidFill>
              </a:rPr>
              <a:t>Try to find out what that is and perhaps speak to it. Could be…</a:t>
            </a:r>
          </a:p>
          <a:p>
            <a:pPr lvl="2"/>
            <a:r>
              <a:rPr lang="en-US" sz="1800" dirty="0" smtClean="0">
                <a:solidFill>
                  <a:srgbClr val="660066"/>
                </a:solidFill>
              </a:rPr>
              <a:t>Specialty area group (think </a:t>
            </a:r>
            <a:r>
              <a:rPr lang="en-US" sz="1800" dirty="0" err="1" smtClean="0">
                <a:solidFill>
                  <a:srgbClr val="660066"/>
                </a:solidFill>
              </a:rPr>
              <a:t>JLab</a:t>
            </a:r>
            <a:r>
              <a:rPr lang="en-US" sz="1800" dirty="0" smtClean="0">
                <a:solidFill>
                  <a:srgbClr val="660066"/>
                </a:solidFill>
              </a:rPr>
              <a:t> target/DAQ/detector/etc.) wanting to either </a:t>
            </a:r>
            <a:r>
              <a:rPr lang="en-US" sz="1800" dirty="0" smtClean="0">
                <a:solidFill>
                  <a:srgbClr val="660066"/>
                </a:solidFill>
              </a:rPr>
              <a:t>round out their </a:t>
            </a:r>
            <a:r>
              <a:rPr lang="en-US" sz="1800" dirty="0" smtClean="0">
                <a:solidFill>
                  <a:srgbClr val="660066"/>
                </a:solidFill>
              </a:rPr>
              <a:t>expertise or perhaps expand their “services” </a:t>
            </a:r>
          </a:p>
          <a:p>
            <a:pPr lvl="3"/>
            <a:r>
              <a:rPr lang="en-US" sz="1800" dirty="0" smtClean="0">
                <a:solidFill>
                  <a:srgbClr val="660066"/>
                </a:solidFill>
              </a:rPr>
              <a:t>what </a:t>
            </a:r>
            <a:r>
              <a:rPr lang="en-US" sz="1800" dirty="0" smtClean="0">
                <a:solidFill>
                  <a:srgbClr val="660066"/>
                </a:solidFill>
              </a:rPr>
              <a:t>are they doing now? </a:t>
            </a:r>
            <a:r>
              <a:rPr lang="en-US" sz="1800" dirty="0" smtClean="0">
                <a:solidFill>
                  <a:srgbClr val="660066"/>
                </a:solidFill>
              </a:rPr>
              <a:t>(</a:t>
            </a:r>
            <a:r>
              <a:rPr lang="en-US" sz="1800" i="1" u="sng" dirty="0" smtClean="0">
                <a:solidFill>
                  <a:srgbClr val="660066"/>
                </a:solidFill>
              </a:rPr>
              <a:t>know </a:t>
            </a:r>
            <a:r>
              <a:rPr lang="en-US" sz="1800" i="1" u="sng" dirty="0" smtClean="0">
                <a:solidFill>
                  <a:srgbClr val="660066"/>
                </a:solidFill>
              </a:rPr>
              <a:t>this!</a:t>
            </a:r>
            <a:r>
              <a:rPr lang="en-US" sz="1800" dirty="0" smtClean="0">
                <a:solidFill>
                  <a:srgbClr val="660066"/>
                </a:solidFill>
              </a:rPr>
              <a:t>)</a:t>
            </a:r>
          </a:p>
          <a:p>
            <a:pPr lvl="2"/>
            <a:r>
              <a:rPr lang="en-US" sz="1800" dirty="0">
                <a:solidFill>
                  <a:srgbClr val="660066"/>
                </a:solidFill>
              </a:rPr>
              <a:t>G</a:t>
            </a:r>
            <a:r>
              <a:rPr lang="en-US" sz="1800" dirty="0" smtClean="0">
                <a:solidFill>
                  <a:srgbClr val="660066"/>
                </a:solidFill>
              </a:rPr>
              <a:t>eneral nuclear physics group (think </a:t>
            </a:r>
            <a:r>
              <a:rPr lang="en-US" sz="1800" dirty="0" err="1" smtClean="0">
                <a:solidFill>
                  <a:srgbClr val="660066"/>
                </a:solidFill>
              </a:rPr>
              <a:t>JLab</a:t>
            </a:r>
            <a:r>
              <a:rPr lang="en-US" sz="1800" dirty="0" smtClean="0">
                <a:solidFill>
                  <a:srgbClr val="660066"/>
                </a:solidFill>
              </a:rPr>
              <a:t> Physics </a:t>
            </a:r>
            <a:r>
              <a:rPr lang="en-US" sz="1800" dirty="0">
                <a:solidFill>
                  <a:srgbClr val="660066"/>
                </a:solidFill>
              </a:rPr>
              <a:t>staff) wanting to </a:t>
            </a:r>
            <a:r>
              <a:rPr lang="en-US" sz="1800" dirty="0" smtClean="0">
                <a:solidFill>
                  <a:srgbClr val="660066"/>
                </a:solidFill>
              </a:rPr>
              <a:t>perhaps strengthen an area of expertise </a:t>
            </a:r>
            <a:r>
              <a:rPr lang="en-US" sz="1800" dirty="0">
                <a:solidFill>
                  <a:srgbClr val="660066"/>
                </a:solidFill>
              </a:rPr>
              <a:t>or expand their </a:t>
            </a:r>
            <a:r>
              <a:rPr lang="en-US" sz="1800" dirty="0" smtClean="0">
                <a:solidFill>
                  <a:srgbClr val="660066"/>
                </a:solidFill>
              </a:rPr>
              <a:t>general capabilities nurturing someone new </a:t>
            </a:r>
          </a:p>
          <a:p>
            <a:pPr lvl="3"/>
            <a:r>
              <a:rPr lang="en-US" sz="1800" dirty="0" smtClean="0">
                <a:solidFill>
                  <a:srgbClr val="660066"/>
                </a:solidFill>
              </a:rPr>
              <a:t>what </a:t>
            </a:r>
            <a:r>
              <a:rPr lang="en-US" sz="1800" dirty="0">
                <a:solidFill>
                  <a:srgbClr val="660066"/>
                </a:solidFill>
              </a:rPr>
              <a:t>are they doing now? </a:t>
            </a:r>
            <a:r>
              <a:rPr lang="en-US" sz="1800" dirty="0" smtClean="0">
                <a:solidFill>
                  <a:srgbClr val="660066"/>
                </a:solidFill>
              </a:rPr>
              <a:t>(</a:t>
            </a:r>
            <a:r>
              <a:rPr lang="en-US" sz="1800" i="1" u="sng" dirty="0" smtClean="0">
                <a:solidFill>
                  <a:srgbClr val="660066"/>
                </a:solidFill>
              </a:rPr>
              <a:t>know </a:t>
            </a:r>
            <a:r>
              <a:rPr lang="en-US" sz="1800" i="1" u="sng" dirty="0">
                <a:solidFill>
                  <a:srgbClr val="660066"/>
                </a:solidFill>
              </a:rPr>
              <a:t>this!</a:t>
            </a:r>
            <a:r>
              <a:rPr lang="en-US" sz="1800" dirty="0" smtClean="0">
                <a:solidFill>
                  <a:srgbClr val="660066"/>
                </a:solidFill>
              </a:rPr>
              <a:t>)</a:t>
            </a:r>
            <a:endParaRPr lang="en-US" sz="1800" dirty="0" smtClean="0">
              <a:solidFill>
                <a:srgbClr val="660066"/>
              </a:solidFill>
            </a:endParaRPr>
          </a:p>
          <a:p>
            <a:pPr lvl="2"/>
            <a:r>
              <a:rPr lang="en-US" sz="1800" dirty="0" smtClean="0">
                <a:solidFill>
                  <a:srgbClr val="660066"/>
                </a:solidFill>
              </a:rPr>
              <a:t>May </a:t>
            </a:r>
            <a:r>
              <a:rPr lang="en-US" sz="1800" dirty="0" smtClean="0">
                <a:solidFill>
                  <a:srgbClr val="660066"/>
                </a:solidFill>
              </a:rPr>
              <a:t>have had to overcome opposition </a:t>
            </a:r>
            <a:r>
              <a:rPr lang="en-US" sz="1800" dirty="0" smtClean="0">
                <a:solidFill>
                  <a:srgbClr val="660066"/>
                </a:solidFill>
              </a:rPr>
              <a:t>to </a:t>
            </a:r>
            <a:r>
              <a:rPr lang="en-US" sz="1800" dirty="0" smtClean="0">
                <a:solidFill>
                  <a:srgbClr val="660066"/>
                </a:solidFill>
              </a:rPr>
              <a:t>open or keep position</a:t>
            </a:r>
          </a:p>
          <a:p>
            <a:pPr lvl="3"/>
            <a:r>
              <a:rPr lang="en-US" sz="1800" dirty="0" smtClean="0">
                <a:solidFill>
                  <a:srgbClr val="660066"/>
                </a:solidFill>
              </a:rPr>
              <a:t>Want candidate that will justify you going to battle for the </a:t>
            </a:r>
            <a:r>
              <a:rPr lang="en-US" sz="1800" dirty="0" smtClean="0">
                <a:solidFill>
                  <a:srgbClr val="660066"/>
                </a:solidFill>
              </a:rPr>
              <a:t>position.. </a:t>
            </a:r>
            <a:r>
              <a:rPr lang="en-US" sz="1800" i="1" dirty="0" smtClean="0">
                <a:solidFill>
                  <a:srgbClr val="660066"/>
                </a:solidFill>
              </a:rPr>
              <a:t>i.e. they want you to shine – help them with this!</a:t>
            </a:r>
            <a:endParaRPr lang="en-US" sz="1800" i="1" dirty="0" smtClean="0">
              <a:solidFill>
                <a:srgbClr val="660066"/>
              </a:solidFill>
            </a:endParaRP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29046"/>
      </p:ext>
    </p:extLst>
  </p:cSld>
  <p:clrMapOvr>
    <a:masterClrMapping/>
  </p:clrMapOvr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79225</TotalTime>
  <Words>1217</Words>
  <Application>Microsoft Macintosh PowerPoint</Application>
  <PresentationFormat>On-screen Show (4:3)</PresentationFormat>
  <Paragraphs>123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3_JLab_PowerPoint1</vt:lpstr>
      <vt:lpstr>PowerPoint Presentation</vt:lpstr>
      <vt:lpstr>Let’s work backwards…</vt:lpstr>
      <vt:lpstr>Someone who can get along in the department</vt:lpstr>
      <vt:lpstr>Someone who will make your department famous</vt:lpstr>
      <vt:lpstr>Someone who can initiate research and attract collaborators</vt:lpstr>
      <vt:lpstr>So, how do you get there?</vt:lpstr>
      <vt:lpstr>So, how do you get there?</vt:lpstr>
      <vt:lpstr>Network</vt:lpstr>
      <vt:lpstr>Back to you (the Chair) …</vt:lpstr>
      <vt:lpstr>They went through a lot to post the position…</vt:lpstr>
      <vt:lpstr>Your talk </vt:lpstr>
      <vt:lpstr>…and don’t run over time!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bmck</dc:creator>
  <cp:lastModifiedBy>Cynthia Keppel</cp:lastModifiedBy>
  <cp:revision>449</cp:revision>
  <cp:lastPrinted>2013-12-15T17:05:32Z</cp:lastPrinted>
  <dcterms:created xsi:type="dcterms:W3CDTF">2010-06-22T16:39:58Z</dcterms:created>
  <dcterms:modified xsi:type="dcterms:W3CDTF">2016-06-08T20:17:23Z</dcterms:modified>
</cp:coreProperties>
</file>